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BA9"/>
    <a:srgbClr val="7A0A3B"/>
    <a:srgbClr val="8E227A"/>
    <a:srgbClr val="142A4D"/>
    <a:srgbClr val="3C1A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>
        <p:scale>
          <a:sx n="106" d="100"/>
          <a:sy n="106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31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43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23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41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58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85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7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79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86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81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1BE2-28D4-4311-BEA6-9698EC24169E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635A3-B9A0-48F7-9A67-D5DCA7F6F7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53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09AAB-B924-E227-E472-713477CB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891847"/>
            <a:ext cx="5535963" cy="1216662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8E227A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Base de datos</a:t>
            </a:r>
            <a:br>
              <a:rPr lang="es-ES" sz="3300" dirty="0">
                <a:solidFill>
                  <a:srgbClr val="502BA9"/>
                </a:solidFill>
                <a:latin typeface="Algerian" panose="04020705040A02060702" pitchFamily="82" charset="0"/>
                <a:cs typeface="Aldhabi" panose="01000000000000000000" pitchFamily="2" charset="-78"/>
              </a:rPr>
            </a:br>
            <a:r>
              <a:rPr lang="es-ES" sz="3300" dirty="0">
                <a:solidFill>
                  <a:srgbClr val="502BA9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 </a:t>
            </a:r>
            <a:br>
              <a:rPr lang="es-ES" sz="3000" dirty="0"/>
            </a:br>
            <a:r>
              <a:rPr lang="es-ES" sz="3000" dirty="0">
                <a:solidFill>
                  <a:srgbClr val="502BA9"/>
                </a:solidFill>
                <a:latin typeface="Footlight MT Light" panose="0204060206030A020304" pitchFamily="18" charset="0"/>
              </a:rPr>
              <a:t>Hito 3 </a:t>
            </a:r>
            <a:br>
              <a:rPr lang="es-ES" sz="3000" dirty="0"/>
            </a:br>
            <a:br>
              <a:rPr lang="es-ES" sz="3000" dirty="0"/>
            </a:br>
            <a:endParaRPr lang="es-ES" sz="3000" dirty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1121197B-93D2-7C31-4BB2-A89C61777F20}"/>
              </a:ext>
            </a:extLst>
          </p:cNvPr>
          <p:cNvSpPr/>
          <p:nvPr/>
        </p:nvSpPr>
        <p:spPr>
          <a:xfrm rot="8128348">
            <a:off x="-654515" y="-3290414"/>
            <a:ext cx="13501031" cy="13438828"/>
          </a:xfrm>
          <a:custGeom>
            <a:avLst/>
            <a:gdLst>
              <a:gd name="connsiteX0" fmla="*/ 9658409 w 13501031"/>
              <a:gd name="connsiteY0" fmla="*/ 7808957 h 13438828"/>
              <a:gd name="connsiteX1" fmla="*/ 9658409 w 13501031"/>
              <a:gd name="connsiteY1" fmla="*/ 6833482 h 13438828"/>
              <a:gd name="connsiteX2" fmla="*/ 10636430 w 13501031"/>
              <a:gd name="connsiteY2" fmla="*/ 6833482 h 13438828"/>
              <a:gd name="connsiteX3" fmla="*/ 10636430 w 13501031"/>
              <a:gd name="connsiteY3" fmla="*/ 7808957 h 13438828"/>
              <a:gd name="connsiteX4" fmla="*/ 2944343 w 13501031"/>
              <a:gd name="connsiteY4" fmla="*/ 1895859 h 13438828"/>
              <a:gd name="connsiteX5" fmla="*/ 4809190 w 13501031"/>
              <a:gd name="connsiteY5" fmla="*/ 0 h 13438828"/>
              <a:gd name="connsiteX6" fmla="*/ 6705049 w 13501031"/>
              <a:gd name="connsiteY6" fmla="*/ 1864847 h 13438828"/>
              <a:gd name="connsiteX7" fmla="*/ 11636184 w 13501031"/>
              <a:gd name="connsiteY7" fmla="*/ 10445522 h 13438828"/>
              <a:gd name="connsiteX8" fmla="*/ 11605172 w 13501031"/>
              <a:gd name="connsiteY8" fmla="*/ 6684816 h 13438828"/>
              <a:gd name="connsiteX9" fmla="*/ 13501031 w 13501031"/>
              <a:gd name="connsiteY9" fmla="*/ 8549663 h 13438828"/>
              <a:gd name="connsiteX10" fmla="*/ 8007206 w 13501031"/>
              <a:gd name="connsiteY10" fmla="*/ 7808957 h 13438828"/>
              <a:gd name="connsiteX11" fmla="*/ 8007205 w 13501031"/>
              <a:gd name="connsiteY11" fmla="*/ 6302707 h 13438828"/>
              <a:gd name="connsiteX12" fmla="*/ 9517386 w 13501031"/>
              <a:gd name="connsiteY12" fmla="*/ 6302706 h 13438828"/>
              <a:gd name="connsiteX13" fmla="*/ 9517386 w 13501031"/>
              <a:gd name="connsiteY13" fmla="*/ 7808957 h 13438828"/>
              <a:gd name="connsiteX14" fmla="*/ 9658409 w 13501031"/>
              <a:gd name="connsiteY14" fmla="*/ 9451411 h 13438828"/>
              <a:gd name="connsiteX15" fmla="*/ 9658409 w 13501031"/>
              <a:gd name="connsiteY15" fmla="*/ 7945161 h 13438828"/>
              <a:gd name="connsiteX16" fmla="*/ 11168590 w 13501031"/>
              <a:gd name="connsiteY16" fmla="*/ 7945161 h 13438828"/>
              <a:gd name="connsiteX17" fmla="*/ 11168589 w 13501031"/>
              <a:gd name="connsiteY17" fmla="*/ 9451411 h 13438828"/>
              <a:gd name="connsiteX18" fmla="*/ 6888162 w 13501031"/>
              <a:gd name="connsiteY18" fmla="*/ 7808957 h 13438828"/>
              <a:gd name="connsiteX19" fmla="*/ 6888162 w 13501031"/>
              <a:gd name="connsiteY19" fmla="*/ 6833483 h 13438828"/>
              <a:gd name="connsiteX20" fmla="*/ 7866183 w 13501031"/>
              <a:gd name="connsiteY20" fmla="*/ 6833483 h 13438828"/>
              <a:gd name="connsiteX21" fmla="*/ 7866183 w 13501031"/>
              <a:gd name="connsiteY21" fmla="*/ 7808956 h 13438828"/>
              <a:gd name="connsiteX22" fmla="*/ 9658409 w 13501031"/>
              <a:gd name="connsiteY22" fmla="*/ 10563090 h 13438828"/>
              <a:gd name="connsiteX23" fmla="*/ 9658409 w 13501031"/>
              <a:gd name="connsiteY23" fmla="*/ 9587616 h 13438828"/>
              <a:gd name="connsiteX24" fmla="*/ 10636430 w 13501031"/>
              <a:gd name="connsiteY24" fmla="*/ 9587615 h 13438828"/>
              <a:gd name="connsiteX25" fmla="*/ 10636430 w 13501031"/>
              <a:gd name="connsiteY25" fmla="*/ 10563091 h 13438828"/>
              <a:gd name="connsiteX26" fmla="*/ 8007206 w 13501031"/>
              <a:gd name="connsiteY26" fmla="*/ 9451411 h 13438828"/>
              <a:gd name="connsiteX27" fmla="*/ 8007206 w 13501031"/>
              <a:gd name="connsiteY27" fmla="*/ 7945161 h 13438828"/>
              <a:gd name="connsiteX28" fmla="*/ 9517386 w 13501031"/>
              <a:gd name="connsiteY28" fmla="*/ 7945162 h 13438828"/>
              <a:gd name="connsiteX29" fmla="*/ 9517386 w 13501031"/>
              <a:gd name="connsiteY29" fmla="*/ 9451411 h 13438828"/>
              <a:gd name="connsiteX30" fmla="*/ 6356001 w 13501031"/>
              <a:gd name="connsiteY30" fmla="*/ 9451411 h 13438828"/>
              <a:gd name="connsiteX31" fmla="*/ 6356001 w 13501031"/>
              <a:gd name="connsiteY31" fmla="*/ 7945161 h 13438828"/>
              <a:gd name="connsiteX32" fmla="*/ 7866182 w 13501031"/>
              <a:gd name="connsiteY32" fmla="*/ 7945161 h 13438828"/>
              <a:gd name="connsiteX33" fmla="*/ 7866182 w 13501031"/>
              <a:gd name="connsiteY33" fmla="*/ 9451411 h 13438828"/>
              <a:gd name="connsiteX34" fmla="*/ 8007206 w 13501031"/>
              <a:gd name="connsiteY34" fmla="*/ 11093865 h 13438828"/>
              <a:gd name="connsiteX35" fmla="*/ 8007206 w 13501031"/>
              <a:gd name="connsiteY35" fmla="*/ 9587615 h 13438828"/>
              <a:gd name="connsiteX36" fmla="*/ 9517386 w 13501031"/>
              <a:gd name="connsiteY36" fmla="*/ 9587615 h 13438828"/>
              <a:gd name="connsiteX37" fmla="*/ 9517385 w 13501031"/>
              <a:gd name="connsiteY37" fmla="*/ 11093866 h 13438828"/>
              <a:gd name="connsiteX38" fmla="*/ 6888161 w 13501031"/>
              <a:gd name="connsiteY38" fmla="*/ 10563090 h 13438828"/>
              <a:gd name="connsiteX39" fmla="*/ 6888161 w 13501031"/>
              <a:gd name="connsiteY39" fmla="*/ 9587615 h 13438828"/>
              <a:gd name="connsiteX40" fmla="*/ 7866181 w 13501031"/>
              <a:gd name="connsiteY40" fmla="*/ 9587616 h 13438828"/>
              <a:gd name="connsiteX41" fmla="*/ 7866182 w 13501031"/>
              <a:gd name="connsiteY41" fmla="*/ 10563090 h 13438828"/>
              <a:gd name="connsiteX42" fmla="*/ 8691843 w 13501031"/>
              <a:gd name="connsiteY42" fmla="*/ 13438828 h 13438828"/>
              <a:gd name="connsiteX43" fmla="*/ 6795984 w 13501031"/>
              <a:gd name="connsiteY43" fmla="*/ 11573981 h 13438828"/>
              <a:gd name="connsiteX44" fmla="*/ 10556690 w 13501031"/>
              <a:gd name="connsiteY44" fmla="*/ 11542969 h 13438828"/>
              <a:gd name="connsiteX45" fmla="*/ 1895858 w 13501031"/>
              <a:gd name="connsiteY45" fmla="*/ 6754012 h 13438828"/>
              <a:gd name="connsiteX46" fmla="*/ 0 w 13501031"/>
              <a:gd name="connsiteY46" fmla="*/ 4889165 h 13438828"/>
              <a:gd name="connsiteX47" fmla="*/ 1864847 w 13501031"/>
              <a:gd name="connsiteY47" fmla="*/ 2993306 h 1343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501031" h="13438828">
                <a:moveTo>
                  <a:pt x="9658409" y="7808957"/>
                </a:moveTo>
                <a:lnTo>
                  <a:pt x="9658409" y="6833482"/>
                </a:lnTo>
                <a:lnTo>
                  <a:pt x="10636430" y="6833482"/>
                </a:lnTo>
                <a:lnTo>
                  <a:pt x="10636430" y="7808957"/>
                </a:lnTo>
                <a:close/>
                <a:moveTo>
                  <a:pt x="2944343" y="1895859"/>
                </a:moveTo>
                <a:lnTo>
                  <a:pt x="4809190" y="0"/>
                </a:lnTo>
                <a:lnTo>
                  <a:pt x="6705049" y="1864847"/>
                </a:lnTo>
                <a:close/>
                <a:moveTo>
                  <a:pt x="11636184" y="10445522"/>
                </a:moveTo>
                <a:lnTo>
                  <a:pt x="11605172" y="6684816"/>
                </a:lnTo>
                <a:lnTo>
                  <a:pt x="13501031" y="8549663"/>
                </a:lnTo>
                <a:close/>
                <a:moveTo>
                  <a:pt x="8007206" y="7808957"/>
                </a:moveTo>
                <a:lnTo>
                  <a:pt x="8007205" y="6302707"/>
                </a:lnTo>
                <a:lnTo>
                  <a:pt x="9517386" y="6302706"/>
                </a:lnTo>
                <a:lnTo>
                  <a:pt x="9517386" y="7808957"/>
                </a:lnTo>
                <a:close/>
                <a:moveTo>
                  <a:pt x="9658409" y="9451411"/>
                </a:moveTo>
                <a:lnTo>
                  <a:pt x="9658409" y="7945161"/>
                </a:lnTo>
                <a:lnTo>
                  <a:pt x="11168590" y="7945161"/>
                </a:lnTo>
                <a:lnTo>
                  <a:pt x="11168589" y="9451411"/>
                </a:lnTo>
                <a:close/>
                <a:moveTo>
                  <a:pt x="6888162" y="7808957"/>
                </a:moveTo>
                <a:lnTo>
                  <a:pt x="6888162" y="6833483"/>
                </a:lnTo>
                <a:lnTo>
                  <a:pt x="7866183" y="6833483"/>
                </a:lnTo>
                <a:lnTo>
                  <a:pt x="7866183" y="7808956"/>
                </a:lnTo>
                <a:close/>
                <a:moveTo>
                  <a:pt x="9658409" y="10563090"/>
                </a:moveTo>
                <a:lnTo>
                  <a:pt x="9658409" y="9587616"/>
                </a:lnTo>
                <a:lnTo>
                  <a:pt x="10636430" y="9587615"/>
                </a:lnTo>
                <a:lnTo>
                  <a:pt x="10636430" y="10563091"/>
                </a:lnTo>
                <a:close/>
                <a:moveTo>
                  <a:pt x="8007206" y="9451411"/>
                </a:moveTo>
                <a:lnTo>
                  <a:pt x="8007206" y="7945161"/>
                </a:lnTo>
                <a:lnTo>
                  <a:pt x="9517386" y="7945162"/>
                </a:lnTo>
                <a:lnTo>
                  <a:pt x="9517386" y="9451411"/>
                </a:lnTo>
                <a:close/>
                <a:moveTo>
                  <a:pt x="6356001" y="9451411"/>
                </a:moveTo>
                <a:lnTo>
                  <a:pt x="6356001" y="7945161"/>
                </a:lnTo>
                <a:lnTo>
                  <a:pt x="7866182" y="7945161"/>
                </a:lnTo>
                <a:lnTo>
                  <a:pt x="7866182" y="9451411"/>
                </a:lnTo>
                <a:close/>
                <a:moveTo>
                  <a:pt x="8007206" y="11093865"/>
                </a:moveTo>
                <a:lnTo>
                  <a:pt x="8007206" y="9587615"/>
                </a:lnTo>
                <a:lnTo>
                  <a:pt x="9517386" y="9587615"/>
                </a:lnTo>
                <a:lnTo>
                  <a:pt x="9517385" y="11093866"/>
                </a:lnTo>
                <a:close/>
                <a:moveTo>
                  <a:pt x="6888161" y="10563090"/>
                </a:moveTo>
                <a:lnTo>
                  <a:pt x="6888161" y="9587615"/>
                </a:lnTo>
                <a:lnTo>
                  <a:pt x="7866181" y="9587616"/>
                </a:lnTo>
                <a:lnTo>
                  <a:pt x="7866182" y="10563090"/>
                </a:lnTo>
                <a:close/>
                <a:moveTo>
                  <a:pt x="8691843" y="13438828"/>
                </a:moveTo>
                <a:lnTo>
                  <a:pt x="6795984" y="11573981"/>
                </a:lnTo>
                <a:lnTo>
                  <a:pt x="10556690" y="11542969"/>
                </a:lnTo>
                <a:close/>
                <a:moveTo>
                  <a:pt x="1895858" y="6754012"/>
                </a:moveTo>
                <a:lnTo>
                  <a:pt x="0" y="4889165"/>
                </a:lnTo>
                <a:lnTo>
                  <a:pt x="1864847" y="299330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1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74F92B-E19E-12FA-1A13-8266C3B8340C}"/>
              </a:ext>
            </a:extLst>
          </p:cNvPr>
          <p:cNvSpPr txBox="1"/>
          <p:nvPr/>
        </p:nvSpPr>
        <p:spPr>
          <a:xfrm>
            <a:off x="3247932" y="40751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2.10. Apoyándonos en el concepto de conjuntos muestre los siguiente: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55D7F4-6F99-3F63-7A08-52B9F957D7F1}"/>
              </a:ext>
            </a:extLst>
          </p:cNvPr>
          <p:cNvSpPr txBox="1"/>
          <p:nvPr/>
        </p:nvSpPr>
        <p:spPr>
          <a:xfrm>
            <a:off x="3247932" y="115639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2.10.1. Ejemplo de RIGHT JOIN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1858D2-3816-461F-3CB9-BA601AF9EAA6}"/>
              </a:ext>
            </a:extLst>
          </p:cNvPr>
          <p:cNvSpPr txBox="1"/>
          <p:nvPr/>
        </p:nvSpPr>
        <p:spPr>
          <a:xfrm>
            <a:off x="3047245" y="2871786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2.10.2. Adjuntar una imagen de conjuntos y la consulta SQL que refleje el RIGHT JOIN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02B6BD9B-D842-FB42-4795-F1FF9F2C4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53" y="1762700"/>
            <a:ext cx="5134692" cy="704948"/>
          </a:xfrm>
          <a:prstGeom prst="rect">
            <a:avLst/>
          </a:prstGeom>
        </p:spPr>
      </p:pic>
      <p:pic>
        <p:nvPicPr>
          <p:cNvPr id="16" name="Imagen 15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4FD9A822-D90C-B698-66C7-325C15206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9" y="4087776"/>
            <a:ext cx="342947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202663" y="52730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502BA9"/>
                </a:solidFill>
              </a:rPr>
              <a:t>3. Manejo de consultas </a:t>
            </a:r>
          </a:p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11DA58-7BF9-0436-8B46-D30DF8BBE4E4}"/>
              </a:ext>
            </a:extLst>
          </p:cNvPr>
          <p:cNvSpPr txBox="1"/>
          <p:nvPr/>
        </p:nvSpPr>
        <p:spPr>
          <a:xfrm>
            <a:off x="3202663" y="93600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3.1. Mostrar que jugadores que formen parte del equipo equ-222 </a:t>
            </a:r>
          </a:p>
        </p:txBody>
      </p:sp>
      <p:pic>
        <p:nvPicPr>
          <p:cNvPr id="6" name="Imagen 5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3EDFE02A-5710-9A88-8ACD-C38E81C1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7" y="1657626"/>
            <a:ext cx="2591162" cy="66684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964D53-6E9F-EEDB-A841-568DA210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4" y="2462441"/>
            <a:ext cx="7789078" cy="93358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3A02F7E-9C8E-E345-1BD6-9C464A4382FC}"/>
              </a:ext>
            </a:extLst>
          </p:cNvPr>
          <p:cNvSpPr txBox="1"/>
          <p:nvPr/>
        </p:nvSpPr>
        <p:spPr>
          <a:xfrm>
            <a:off x="2988359" y="353399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3.2. Mostrar que jugadores que formen parte del equipo equ-333 </a:t>
            </a:r>
          </a:p>
        </p:txBody>
      </p:sp>
      <p:pic>
        <p:nvPicPr>
          <p:cNvPr id="17" name="Imagen 16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E0BCAF3A-9D1A-FB66-6CF6-7D96587FE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4" y="4426923"/>
            <a:ext cx="2581635" cy="65731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34E4901-5502-F6F2-4FA8-C083F22B0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65" y="5330839"/>
            <a:ext cx="792590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F7D127-C47E-353A-E862-550C1D594C48}"/>
              </a:ext>
            </a:extLst>
          </p:cNvPr>
          <p:cNvSpPr txBox="1"/>
          <p:nvPr/>
        </p:nvSpPr>
        <p:spPr>
          <a:xfrm>
            <a:off x="3202663" y="53961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3.3. Mostrar aquellos jugadores mayores o igual a 21 años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69C3AC-67B4-1CF4-56A9-BF3235FFF352}"/>
              </a:ext>
            </a:extLst>
          </p:cNvPr>
          <p:cNvSpPr txBox="1"/>
          <p:nvPr/>
        </p:nvSpPr>
        <p:spPr>
          <a:xfrm>
            <a:off x="3048755" y="3099045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3.4. Mostrar a todos los estudiantes en donde su apellido empiece con la letra S. 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10D82AB-7DCB-03FD-836B-BD128D911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91" y="972758"/>
            <a:ext cx="1886213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0E6C266-B622-96BD-7440-FC21CBBFD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79" y="2090859"/>
            <a:ext cx="7935432" cy="704948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992E4D05-D37C-B81E-AE1A-9D1961128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01" y="3977723"/>
            <a:ext cx="2410161" cy="6573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4C874-2BAC-40B3-E83B-1345B566B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75" y="4958740"/>
            <a:ext cx="7906853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6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1F7EC5-F055-6D14-4070-54B307A0564C}"/>
              </a:ext>
            </a:extLst>
          </p:cNvPr>
          <p:cNvSpPr txBox="1"/>
          <p:nvPr/>
        </p:nvSpPr>
        <p:spPr>
          <a:xfrm>
            <a:off x="2115115" y="4439918"/>
            <a:ext cx="7961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3.7. Mostrar el nombre del campeonato del jugador con </a:t>
            </a:r>
            <a:r>
              <a:rPr lang="es-ES" dirty="0" err="1">
                <a:solidFill>
                  <a:srgbClr val="0070C0"/>
                </a:solidFill>
              </a:rPr>
              <a:t>id_jugador</a:t>
            </a:r>
            <a:r>
              <a:rPr lang="es-ES" dirty="0">
                <a:solidFill>
                  <a:srgbClr val="0070C0"/>
                </a:solidFill>
              </a:rPr>
              <a:t> igual a jug-333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D270B3-6E81-BF16-9E63-28715A32A44D}"/>
              </a:ext>
            </a:extLst>
          </p:cNvPr>
          <p:cNvSpPr txBox="1"/>
          <p:nvPr/>
        </p:nvSpPr>
        <p:spPr>
          <a:xfrm>
            <a:off x="2690766" y="281952"/>
            <a:ext cx="7100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3.5. Mostrar que equipos forman parte del campeonato camp-111 y además sean de la categoría MUJERES.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B9BAAE-68F2-E3C9-7A4B-3990A5846B76}"/>
              </a:ext>
            </a:extLst>
          </p:cNvPr>
          <p:cNvSpPr txBox="1"/>
          <p:nvPr/>
        </p:nvSpPr>
        <p:spPr>
          <a:xfrm>
            <a:off x="2523277" y="2460178"/>
            <a:ext cx="743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3.6. Mostrar el nombre del equipo del jugador con </a:t>
            </a:r>
            <a:r>
              <a:rPr lang="es-ES" dirty="0" err="1">
                <a:solidFill>
                  <a:srgbClr val="0070C0"/>
                </a:solidFill>
              </a:rPr>
              <a:t>id_jugador</a:t>
            </a:r>
            <a:r>
              <a:rPr lang="es-ES" dirty="0">
                <a:solidFill>
                  <a:srgbClr val="0070C0"/>
                </a:solidFill>
              </a:rPr>
              <a:t> igual a jug-333 </a:t>
            </a:r>
          </a:p>
        </p:txBody>
      </p:sp>
      <p:pic>
        <p:nvPicPr>
          <p:cNvPr id="5" name="Imagen 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9608505E-F52F-DB0F-F1CD-677C3B4F6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68" y="1118428"/>
            <a:ext cx="5201376" cy="666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209127-B599-C37D-ABEA-7313ACB6D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32" y="1930319"/>
            <a:ext cx="6744641" cy="47631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31B9FBD7-6210-D529-3A9B-81A949128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05" y="2839430"/>
            <a:ext cx="4839375" cy="876422"/>
          </a:xfrm>
          <a:prstGeom prst="rect">
            <a:avLst/>
          </a:prstGeom>
        </p:spPr>
      </p:pic>
      <p:pic>
        <p:nvPicPr>
          <p:cNvPr id="16" name="Imagen 1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240CDFC-DBBD-F8C7-38BD-CB0B847B1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6" y="3833567"/>
            <a:ext cx="2057687" cy="495369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4D270EB9-75E0-92FA-16EF-246ABD170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83" y="4920232"/>
            <a:ext cx="5144218" cy="109552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CA44736-00D1-A721-F88A-8B17E10BD1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55" y="6126742"/>
            <a:ext cx="242921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7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7715A5-062B-F57F-B23C-1A95520ADC7D}"/>
              </a:ext>
            </a:extLst>
          </p:cNvPr>
          <p:cNvSpPr txBox="1"/>
          <p:nvPr/>
        </p:nvSpPr>
        <p:spPr>
          <a:xfrm>
            <a:off x="2648893" y="260821"/>
            <a:ext cx="72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3.8. Crear una consulta SQL que maneje las 3 tablas de la base de datos.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20D99C-9646-6CFE-757B-A6454235B868}"/>
              </a:ext>
            </a:extLst>
          </p:cNvPr>
          <p:cNvSpPr txBox="1"/>
          <p:nvPr/>
        </p:nvSpPr>
        <p:spPr>
          <a:xfrm>
            <a:off x="2786203" y="2999014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3.9. ¿Qué estrategia utilizaría para determinar cuántos equipos inscritos hay? 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72B0464-A8D3-8BF8-730D-A055A2216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7" y="775171"/>
            <a:ext cx="5125165" cy="8668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825AC1-61C9-0E7E-BA9F-71C1C5809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4" y="1886802"/>
            <a:ext cx="10293790" cy="9646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32E4D5C-EC7A-77AA-EA1C-86625FC21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23" y="4112871"/>
            <a:ext cx="2876951" cy="4572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C7243E6-C86A-8DAD-4D28-3AF3014A1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54" y="4867287"/>
            <a:ext cx="2419688" cy="46679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D82277B-A4DE-3BA6-6B86-5589B8A56289}"/>
              </a:ext>
            </a:extLst>
          </p:cNvPr>
          <p:cNvSpPr txBox="1"/>
          <p:nvPr/>
        </p:nvSpPr>
        <p:spPr>
          <a:xfrm>
            <a:off x="3236991" y="35779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3.9.1. Podría utilizar la función de agregación COUNT </a:t>
            </a:r>
          </a:p>
        </p:txBody>
      </p:sp>
    </p:spTree>
    <p:extLst>
      <p:ext uri="{BB962C8B-B14F-4D97-AF65-F5344CB8AC3E}">
        <p14:creationId xmlns:p14="http://schemas.microsoft.com/office/powerpoint/2010/main" val="304132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AE2137-BB09-449C-7D33-8F98A07D3904}"/>
              </a:ext>
            </a:extLst>
          </p:cNvPr>
          <p:cNvSpPr txBox="1"/>
          <p:nvPr/>
        </p:nvSpPr>
        <p:spPr>
          <a:xfrm>
            <a:off x="2924667" y="1764006"/>
            <a:ext cx="6996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3.10.1. Para esto puede utilizar la función de agregación COUNT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59DC22-FA28-212A-2376-D1E9DD410927}"/>
              </a:ext>
            </a:extLst>
          </p:cNvPr>
          <p:cNvSpPr txBox="1"/>
          <p:nvPr/>
        </p:nvSpPr>
        <p:spPr>
          <a:xfrm>
            <a:off x="2600303" y="499847"/>
            <a:ext cx="8059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3.10. ¿Qué estrategia utilizaría para determinar cuántos jugadores pertenecen a la categoría VARONES o </a:t>
            </a:r>
            <a:r>
              <a:rPr lang="es-ES" dirty="0" err="1">
                <a:solidFill>
                  <a:srgbClr val="0070C0"/>
                </a:solidFill>
              </a:rPr>
              <a:t>Categoria</a:t>
            </a:r>
            <a:r>
              <a:rPr lang="es-ES" dirty="0">
                <a:solidFill>
                  <a:srgbClr val="0070C0"/>
                </a:solidFill>
              </a:rPr>
              <a:t> MUJERES. </a:t>
            </a: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2367A0E-0C2A-3122-71E9-7A655C891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01" y="2733715"/>
            <a:ext cx="2800741" cy="685896"/>
          </a:xfrm>
          <a:prstGeom prst="rect">
            <a:avLst/>
          </a:prstGeom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EE34B15-3C8C-7CE0-79E8-B82930304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1" y="2728997"/>
            <a:ext cx="2819794" cy="752580"/>
          </a:xfrm>
          <a:prstGeom prst="rect">
            <a:avLst/>
          </a:prstGeom>
        </p:spPr>
      </p:pic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091EE4B-8DA1-78F9-9397-207B0E449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44" y="3627285"/>
            <a:ext cx="2372056" cy="485843"/>
          </a:xfrm>
          <a:prstGeom prst="rect">
            <a:avLst/>
          </a:prstGeom>
        </p:spPr>
      </p:pic>
      <p:pic>
        <p:nvPicPr>
          <p:cNvPr id="20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001F746-D042-8CD2-9DBE-147C2E51D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52" y="3627967"/>
            <a:ext cx="231489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13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0A4287-03CB-C4EC-FD83-A34FE0514F1A}"/>
              </a:ext>
            </a:extLst>
          </p:cNvPr>
          <p:cNvSpPr txBox="1"/>
          <p:nvPr/>
        </p:nvSpPr>
        <p:spPr>
          <a:xfrm>
            <a:off x="3047246" y="2844224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7000" dirty="0">
                <a:solidFill>
                  <a:srgbClr val="502BA9"/>
                </a:solidFill>
                <a:latin typeface="Algerian" panose="04020705040A02060702" pitchFamily="82" charset="0"/>
              </a:rPr>
              <a:t>Fin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3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rgbClr val="7A0A3B"/>
                </a:solidFill>
              </a:rPr>
              <a:t>Diseño de base de datos.</a:t>
            </a:r>
          </a:p>
          <a:p>
            <a:r>
              <a:rPr lang="es-ES" dirty="0"/>
              <a:t>    </a:t>
            </a:r>
            <a:r>
              <a:rPr lang="es-ES" dirty="0">
                <a:solidFill>
                  <a:srgbClr val="0070C0"/>
                </a:solidFill>
              </a:rPr>
              <a:t>1.1. Dado el detalle explicado en la parte inicial de este documento debería generar una base de datos similar al siguiente.</a:t>
            </a:r>
          </a:p>
        </p:txBody>
      </p:sp>
      <p:pic>
        <p:nvPicPr>
          <p:cNvPr id="63" name="Imagen 62" descr="Texto&#10;&#10;Descripción generada automáticamente">
            <a:extLst>
              <a:ext uri="{FF2B5EF4-FFF2-40B4-BE49-F238E27FC236}">
                <a16:creationId xmlns:a16="http://schemas.microsoft.com/office/drawing/2014/main" id="{2A7861EC-1617-A07F-E599-05C59B83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15" y="1806973"/>
            <a:ext cx="4693170" cy="47887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96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528589" y="715287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1.2. Los registros de cada tabla deberían quedar de la siguiente forma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CAD2342-D34A-1D89-9B8F-3DADF9125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48" y="1747740"/>
            <a:ext cx="593490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C64CC7-3D8E-4727-46E4-8B6DE8F203D2}"/>
              </a:ext>
            </a:extLst>
          </p:cNvPr>
          <p:cNvSpPr txBox="1"/>
          <p:nvPr/>
        </p:nvSpPr>
        <p:spPr>
          <a:xfrm>
            <a:off x="3374679" y="606644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7A0A3B"/>
                </a:solidFill>
              </a:rPr>
              <a:t>2. Manejo de conceptos</a:t>
            </a:r>
          </a:p>
          <a:p>
            <a:r>
              <a:rPr lang="es-ES" dirty="0">
                <a:solidFill>
                  <a:srgbClr val="0070C0"/>
                </a:solidFill>
              </a:rPr>
              <a:t> 2.1. Adjuntar el diagrama E-R GENERADO por su editor (DATAGRIP o SQL SERVER MANAGEMENTS STUDIO)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2FCB84D-951B-2FCB-9F41-F551E1D6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79" y="2155395"/>
            <a:ext cx="6192114" cy="2572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28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682497" y="12584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AE711D-E8CF-53D9-3559-E770948D39DA}"/>
              </a:ext>
            </a:extLst>
          </p:cNvPr>
          <p:cNvSpPr txBox="1"/>
          <p:nvPr/>
        </p:nvSpPr>
        <p:spPr>
          <a:xfrm>
            <a:off x="3047246" y="44814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 2.2. Que es DDL y muestre un ejemplo UNIFRANZITOS.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E6E648-FF5E-BFB8-16B1-06054AAD8C8A}"/>
              </a:ext>
            </a:extLst>
          </p:cNvPr>
          <p:cNvSpPr txBox="1"/>
          <p:nvPr/>
        </p:nvSpPr>
        <p:spPr>
          <a:xfrm>
            <a:off x="2866176" y="210381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 2.3. Que es DML y muestre un ejemplo aplicado a la base de datos UNIFRANZITOS.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5BA09A-C53B-A050-AF38-FDB3683BABE8}"/>
              </a:ext>
            </a:extLst>
          </p:cNvPr>
          <p:cNvSpPr txBox="1"/>
          <p:nvPr/>
        </p:nvSpPr>
        <p:spPr>
          <a:xfrm>
            <a:off x="2866176" y="35657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 2.4. Que significa PRIMARY KEY y FOREIGN KEY.</a:t>
            </a: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21DCB88-366E-A854-9196-4D4D8CC5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0" y="904972"/>
            <a:ext cx="3439005" cy="1143160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32689D6F-7648-6928-F97F-ADB8046BC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2756965"/>
            <a:ext cx="4896533" cy="7144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078B1F-3534-6D91-3800-D2B2A81A9DE4}"/>
              </a:ext>
            </a:extLst>
          </p:cNvPr>
          <p:cNvSpPr txBox="1"/>
          <p:nvPr/>
        </p:nvSpPr>
        <p:spPr>
          <a:xfrm>
            <a:off x="2866176" y="3995571"/>
            <a:ext cx="5979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BDC1C6"/>
                </a:solidFill>
                <a:effectLst/>
              </a:rPr>
              <a:t>Las columnas que forman la clave principal no pueden contener valores nulos ni pueden haber valores duplicados de la combinación de columnas. La cláusula </a:t>
            </a:r>
            <a:r>
              <a:rPr lang="es-ES" b="1" i="0" dirty="0">
                <a:solidFill>
                  <a:srgbClr val="BDC1C6"/>
                </a:solidFill>
                <a:effectLst/>
              </a:rPr>
              <a:t>FOREIGN KEY</a:t>
            </a:r>
            <a:r>
              <a:rPr lang="es-ES" b="0" i="0" dirty="0">
                <a:solidFill>
                  <a:srgbClr val="BDC1C6"/>
                </a:solidFill>
                <a:effectLst/>
              </a:rPr>
              <a:t> (Llave foránea) sirve para definir una clave foránea sobre una columna o una combinación de columnas.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637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733825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Las </a:t>
            </a:r>
            <a:r>
              <a:rPr lang="es-ES" b="1" i="0" dirty="0">
                <a:solidFill>
                  <a:srgbClr val="502BA9"/>
                </a:solidFill>
                <a:effectLst/>
                <a:latin typeface="arial" panose="020B0604020202020204" pitchFamily="34" charset="0"/>
              </a:rPr>
              <a:t>tablas</a:t>
            </a:r>
            <a:r>
              <a:rPr lang="es-E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son los objetos de base de datos que se comportan como contenedores de información, en los cuales la información será lógicamente organizada en formato de filas y columnas.</a:t>
            </a:r>
          </a:p>
          <a:p>
            <a:endParaRPr lang="es-E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es-E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es-ES" b="1" i="0" dirty="0">
                <a:solidFill>
                  <a:srgbClr val="502BA9"/>
                </a:solidFill>
                <a:effectLst/>
                <a:latin typeface="arial" panose="020B0604020202020204" pitchFamily="34" charset="0"/>
              </a:rPr>
              <a:t>vista</a:t>
            </a:r>
            <a:r>
              <a:rPr lang="es-E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es una </a:t>
            </a:r>
            <a:r>
              <a:rPr lang="es-E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tabla</a:t>
            </a:r>
            <a:r>
              <a:rPr lang="es-E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virtual cuyo contenido está definido por una consulta. 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020CF0-4171-012B-3869-6D58070E9918}"/>
              </a:ext>
            </a:extLst>
          </p:cNvPr>
          <p:cNvSpPr txBox="1"/>
          <p:nvPr/>
        </p:nvSpPr>
        <p:spPr>
          <a:xfrm>
            <a:off x="2779413" y="41241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2.5. Defina que es una TABLA y que es una VISTA.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2F3BDF-3D2E-A723-89B7-55721A1F153F}"/>
              </a:ext>
            </a:extLst>
          </p:cNvPr>
          <p:cNvSpPr txBox="1"/>
          <p:nvPr/>
        </p:nvSpPr>
        <p:spPr>
          <a:xfrm>
            <a:off x="2749613" y="2838668"/>
            <a:ext cx="669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2.6. Cómo funciona LIKE en una consulta SQL. Adjunte un ejemplo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4836C46-8DBF-0888-5246-34E0D3724E58}"/>
              </a:ext>
            </a:extLst>
          </p:cNvPr>
          <p:cNvSpPr txBox="1"/>
          <p:nvPr/>
        </p:nvSpPr>
        <p:spPr>
          <a:xfrm>
            <a:off x="3374679" y="324390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El “</a:t>
            </a:r>
            <a:r>
              <a:rPr lang="es-ES" dirty="0" err="1">
                <a:solidFill>
                  <a:srgbClr val="BDC1C6"/>
                </a:solidFill>
                <a:latin typeface="arial" panose="020B0604020202020204" pitchFamily="34" charset="0"/>
              </a:rPr>
              <a:t>like</a:t>
            </a:r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” funciona para buscar una determinada palabra o letra. </a:t>
            </a:r>
            <a:endParaRPr lang="es-ES" dirty="0"/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E60D6633-13DA-C139-D9EA-A3FA2D6F0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5" y="4670512"/>
            <a:ext cx="2467319" cy="6858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5970457-6C0E-5EFC-BFE6-548A514D2049}"/>
              </a:ext>
            </a:extLst>
          </p:cNvPr>
          <p:cNvSpPr txBox="1"/>
          <p:nvPr/>
        </p:nvSpPr>
        <p:spPr>
          <a:xfrm>
            <a:off x="3344879" y="3896745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Mostrar a todos los jugadores que su nombre empiece con una “s”.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429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>
            <a:off x="0" y="-9724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AF3AA5-5E8A-2649-8ED3-155F56FAFAA5}"/>
              </a:ext>
            </a:extLst>
          </p:cNvPr>
          <p:cNvSpPr txBox="1"/>
          <p:nvPr/>
        </p:nvSpPr>
        <p:spPr>
          <a:xfrm>
            <a:off x="3047246" y="329645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2.7. Para que se utiliza la cláusula WHERE. </a:t>
            </a:r>
          </a:p>
          <a:p>
            <a:r>
              <a:rPr lang="es-ES" dirty="0">
                <a:solidFill>
                  <a:srgbClr val="0070C0"/>
                </a:solidFill>
              </a:rPr>
              <a:t> </a:t>
            </a:r>
          </a:p>
          <a:p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D6B881-EA7E-5A5C-79C2-8A17F06DB455}"/>
              </a:ext>
            </a:extLst>
          </p:cNvPr>
          <p:cNvSpPr txBox="1"/>
          <p:nvPr/>
        </p:nvSpPr>
        <p:spPr>
          <a:xfrm>
            <a:off x="3130236" y="791310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Se utiliza en una consulta y su función es la de poner una condición de búsqueda.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95FD3E-03B3-75C7-7F4A-EEACCA8D2506}"/>
              </a:ext>
            </a:extLst>
          </p:cNvPr>
          <p:cNvSpPr txBox="1"/>
          <p:nvPr/>
        </p:nvSpPr>
        <p:spPr>
          <a:xfrm>
            <a:off x="3130236" y="160139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Para los siguientes ejercicios crear 2 tablas cualesquiera. </a:t>
            </a: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584762F7-845C-00AE-99E1-9C46652A8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30" y="2028642"/>
            <a:ext cx="3083136" cy="2028863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03BBE02-854B-07EC-64E5-4BA3371CA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91" y="4243101"/>
            <a:ext cx="4837290" cy="22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 flipV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B7AFE5-C578-1FD4-2813-8299D5638BBB}"/>
              </a:ext>
            </a:extLst>
          </p:cNvPr>
          <p:cNvSpPr txBox="1"/>
          <p:nvPr/>
        </p:nvSpPr>
        <p:spPr>
          <a:xfrm>
            <a:off x="3112129" y="791310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2.8. Apoyándonos en el concepto de conjuntos muestre los siguiente:</a:t>
            </a:r>
          </a:p>
          <a:p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94399C-6F83-1DE0-4474-55346B3448E1}"/>
              </a:ext>
            </a:extLst>
          </p:cNvPr>
          <p:cNvSpPr txBox="1"/>
          <p:nvPr/>
        </p:nvSpPr>
        <p:spPr>
          <a:xfrm>
            <a:off x="3112129" y="169955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 2.8.1. Ejemplo de INNER JOIN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F370F9-8771-7C37-A9A6-6D25D38A9997}"/>
              </a:ext>
            </a:extLst>
          </p:cNvPr>
          <p:cNvSpPr txBox="1"/>
          <p:nvPr/>
        </p:nvSpPr>
        <p:spPr>
          <a:xfrm>
            <a:off x="3112129" y="3234546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2.8.2. Adjuntar una imagen de conjuntos y la consulta SQL que refleje el INNER JOIN</a:t>
            </a:r>
            <a:endParaRPr lang="es-ES" dirty="0"/>
          </a:p>
        </p:txBody>
      </p:sp>
      <p:pic>
        <p:nvPicPr>
          <p:cNvPr id="10" name="Imagen 9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1898D0B0-31B3-E27E-B5E5-1518FBED6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12" y="2299240"/>
            <a:ext cx="5029902" cy="704948"/>
          </a:xfrm>
          <a:prstGeom prst="rect">
            <a:avLst/>
          </a:prstGeom>
        </p:spPr>
      </p:pic>
      <p:pic>
        <p:nvPicPr>
          <p:cNvPr id="13" name="Imagen 1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41DBDF14-0670-1207-9B4D-86A3C65D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6" y="4189209"/>
            <a:ext cx="336279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rma libre: forma 58">
            <a:extLst>
              <a:ext uri="{FF2B5EF4-FFF2-40B4-BE49-F238E27FC236}">
                <a16:creationId xmlns:a16="http://schemas.microsoft.com/office/drawing/2014/main" id="{E76FB5C4-C6AA-2FDD-C26E-9C648B4EB134}"/>
              </a:ext>
            </a:extLst>
          </p:cNvPr>
          <p:cNvSpPr/>
          <p:nvPr/>
        </p:nvSpPr>
        <p:spPr>
          <a:xfrm flipH="1">
            <a:off x="0" y="-18777"/>
            <a:ext cx="12192000" cy="6876777"/>
          </a:xfrm>
          <a:custGeom>
            <a:avLst/>
            <a:gdLst>
              <a:gd name="connsiteX0" fmla="*/ 12191999 w 12192000"/>
              <a:gd name="connsiteY0" fmla="*/ 4412376 h 6876777"/>
              <a:gd name="connsiteX1" fmla="*/ 12191999 w 12192000"/>
              <a:gd name="connsiteY1" fmla="*/ 6876777 h 6876777"/>
              <a:gd name="connsiteX2" fmla="*/ 11711523 w 12192000"/>
              <a:gd name="connsiteY2" fmla="*/ 6876777 h 6876777"/>
              <a:gd name="connsiteX3" fmla="*/ 10719561 w 12192000"/>
              <a:gd name="connsiteY3" fmla="*/ 5884815 h 6876777"/>
              <a:gd name="connsiteX4" fmla="*/ 1642730 w 12192000"/>
              <a:gd name="connsiteY4" fmla="*/ 3915155 h 6876777"/>
              <a:gd name="connsiteX5" fmla="*/ 3028255 w 12192000"/>
              <a:gd name="connsiteY5" fmla="*/ 5300680 h 6876777"/>
              <a:gd name="connsiteX6" fmla="*/ 3028256 w 12192000"/>
              <a:gd name="connsiteY6" fmla="*/ 5300681 h 6876777"/>
              <a:gd name="connsiteX7" fmla="*/ 1452160 w 12192000"/>
              <a:gd name="connsiteY7" fmla="*/ 6876777 h 6876777"/>
              <a:gd name="connsiteX8" fmla="*/ 0 w 12192000"/>
              <a:gd name="connsiteY8" fmla="*/ 6876777 h 6876777"/>
              <a:gd name="connsiteX9" fmla="*/ 0 w 12192000"/>
              <a:gd name="connsiteY9" fmla="*/ 5557886 h 6876777"/>
              <a:gd name="connsiteX10" fmla="*/ 930972 w 12192000"/>
              <a:gd name="connsiteY10" fmla="*/ 1460847 h 6876777"/>
              <a:gd name="connsiteX11" fmla="*/ 2316496 w 12192000"/>
              <a:gd name="connsiteY11" fmla="*/ 2846370 h 6876777"/>
              <a:gd name="connsiteX12" fmla="*/ 0 w 12192000"/>
              <a:gd name="connsiteY12" fmla="*/ 5162869 h 6876777"/>
              <a:gd name="connsiteX13" fmla="*/ 0 w 12192000"/>
              <a:gd name="connsiteY13" fmla="*/ 2391818 h 6876777"/>
              <a:gd name="connsiteX14" fmla="*/ 12191999 w 12192000"/>
              <a:gd name="connsiteY14" fmla="*/ 1246308 h 6876777"/>
              <a:gd name="connsiteX15" fmla="*/ 12191999 w 12192000"/>
              <a:gd name="connsiteY15" fmla="*/ 4017358 h 6876777"/>
              <a:gd name="connsiteX16" fmla="*/ 11393328 w 12192000"/>
              <a:gd name="connsiteY16" fmla="*/ 4816030 h 6876777"/>
              <a:gd name="connsiteX17" fmla="*/ 10007803 w 12192000"/>
              <a:gd name="connsiteY17" fmla="*/ 3430505 h 6876777"/>
              <a:gd name="connsiteX18" fmla="*/ 10327506 w 12192000"/>
              <a:gd name="connsiteY18" fmla="*/ 1 h 6876777"/>
              <a:gd name="connsiteX19" fmla="*/ 12192000 w 12192000"/>
              <a:gd name="connsiteY19" fmla="*/ 1 h 6876777"/>
              <a:gd name="connsiteX20" fmla="*/ 12192000 w 12192000"/>
              <a:gd name="connsiteY20" fmla="*/ 906559 h 6876777"/>
              <a:gd name="connsiteX21" fmla="*/ 10840671 w 12192000"/>
              <a:gd name="connsiteY21" fmla="*/ 2257888 h 6876777"/>
              <a:gd name="connsiteX22" fmla="*/ 9455145 w 12192000"/>
              <a:gd name="connsiteY22" fmla="*/ 872362 h 6876777"/>
              <a:gd name="connsiteX23" fmla="*/ 1 w 12192000"/>
              <a:gd name="connsiteY23" fmla="*/ 0 h 6876777"/>
              <a:gd name="connsiteX24" fmla="*/ 1475613 w 12192000"/>
              <a:gd name="connsiteY24" fmla="*/ 0 h 6876777"/>
              <a:gd name="connsiteX25" fmla="*/ 1763840 w 12192000"/>
              <a:gd name="connsiteY25" fmla="*/ 288227 h 6876777"/>
              <a:gd name="connsiteX26" fmla="*/ 1 w 12192000"/>
              <a:gd name="connsiteY26" fmla="*/ 2052067 h 687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0" h="6876777">
                <a:moveTo>
                  <a:pt x="12191999" y="4412376"/>
                </a:moveTo>
                <a:lnTo>
                  <a:pt x="12191999" y="6876777"/>
                </a:lnTo>
                <a:lnTo>
                  <a:pt x="11711523" y="6876777"/>
                </a:lnTo>
                <a:lnTo>
                  <a:pt x="10719561" y="5884815"/>
                </a:lnTo>
                <a:close/>
                <a:moveTo>
                  <a:pt x="1642730" y="3915155"/>
                </a:moveTo>
                <a:lnTo>
                  <a:pt x="3028255" y="5300680"/>
                </a:lnTo>
                <a:lnTo>
                  <a:pt x="3028256" y="5300681"/>
                </a:lnTo>
                <a:lnTo>
                  <a:pt x="1452160" y="6876777"/>
                </a:lnTo>
                <a:lnTo>
                  <a:pt x="0" y="6876777"/>
                </a:lnTo>
                <a:lnTo>
                  <a:pt x="0" y="5557886"/>
                </a:lnTo>
                <a:close/>
                <a:moveTo>
                  <a:pt x="930972" y="1460847"/>
                </a:moveTo>
                <a:lnTo>
                  <a:pt x="2316496" y="2846370"/>
                </a:lnTo>
                <a:lnTo>
                  <a:pt x="0" y="5162869"/>
                </a:lnTo>
                <a:lnTo>
                  <a:pt x="0" y="2391818"/>
                </a:lnTo>
                <a:close/>
                <a:moveTo>
                  <a:pt x="12191999" y="1246308"/>
                </a:moveTo>
                <a:lnTo>
                  <a:pt x="12191999" y="4017358"/>
                </a:lnTo>
                <a:lnTo>
                  <a:pt x="11393328" y="4816030"/>
                </a:lnTo>
                <a:lnTo>
                  <a:pt x="10007803" y="3430505"/>
                </a:lnTo>
                <a:close/>
                <a:moveTo>
                  <a:pt x="10327506" y="1"/>
                </a:moveTo>
                <a:lnTo>
                  <a:pt x="12192000" y="1"/>
                </a:lnTo>
                <a:lnTo>
                  <a:pt x="12192000" y="906559"/>
                </a:lnTo>
                <a:lnTo>
                  <a:pt x="10840671" y="2257888"/>
                </a:lnTo>
                <a:lnTo>
                  <a:pt x="9455145" y="872362"/>
                </a:lnTo>
                <a:close/>
                <a:moveTo>
                  <a:pt x="1" y="0"/>
                </a:moveTo>
                <a:lnTo>
                  <a:pt x="1475613" y="0"/>
                </a:lnTo>
                <a:lnTo>
                  <a:pt x="1763840" y="288227"/>
                </a:lnTo>
                <a:lnTo>
                  <a:pt x="1" y="2052067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749A11D-9C1F-B207-CCB3-7053710D8C32}"/>
              </a:ext>
            </a:extLst>
          </p:cNvPr>
          <p:cNvSpPr txBox="1"/>
          <p:nvPr/>
        </p:nvSpPr>
        <p:spPr>
          <a:xfrm>
            <a:off x="3374679" y="60664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110109-6922-2662-5905-92F0A1EE2A09}"/>
              </a:ext>
            </a:extLst>
          </p:cNvPr>
          <p:cNvSpPr txBox="1"/>
          <p:nvPr/>
        </p:nvSpPr>
        <p:spPr>
          <a:xfrm>
            <a:off x="3157397" y="54836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2.9. Apoyándonos en el concepto de conjuntos muestre los siguiente: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4944AB-BC12-B61F-ED79-97DB3DC7B063}"/>
              </a:ext>
            </a:extLst>
          </p:cNvPr>
          <p:cNvSpPr txBox="1"/>
          <p:nvPr/>
        </p:nvSpPr>
        <p:spPr>
          <a:xfrm>
            <a:off x="3157397" y="119470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2.9.1. Ejemplo de LEFT JOIN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A7C294-4BEF-2BE5-2B5D-7DA61270A550}"/>
              </a:ext>
            </a:extLst>
          </p:cNvPr>
          <p:cNvSpPr txBox="1"/>
          <p:nvPr/>
        </p:nvSpPr>
        <p:spPr>
          <a:xfrm>
            <a:off x="2822418" y="271386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2.9.2. Adjuntar una imagen de conjuntos y la consulta SQL que refleje el LEFT JOIN </a:t>
            </a:r>
          </a:p>
        </p:txBody>
      </p:sp>
      <p:pic>
        <p:nvPicPr>
          <p:cNvPr id="8" name="Imagen 7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3C540151-7371-3247-FFFC-1A18D09F7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69" y="1841102"/>
            <a:ext cx="4887007" cy="685896"/>
          </a:xfrm>
          <a:prstGeom prst="rect">
            <a:avLst/>
          </a:prstGeom>
        </p:spPr>
      </p:pic>
      <p:pic>
        <p:nvPicPr>
          <p:cNvPr id="11" name="Imagen 10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31C4033E-5845-E968-CE81-7628923EA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56" y="3547071"/>
            <a:ext cx="296268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580</Words>
  <Application>Microsoft Office PowerPoint</Application>
  <PresentationFormat>Panorámica</PresentationFormat>
  <Paragraphs>46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Algerian</vt:lpstr>
      <vt:lpstr>Arial</vt:lpstr>
      <vt:lpstr>Arial</vt:lpstr>
      <vt:lpstr>Calibri</vt:lpstr>
      <vt:lpstr>Calibri Light</vt:lpstr>
      <vt:lpstr>Footlight MT Light</vt:lpstr>
      <vt:lpstr>Office Theme</vt:lpstr>
      <vt:lpstr>Base de datos   Hito 3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  Hito 3   </dc:title>
  <dc:creator>Cristhian Segura Ulo</dc:creator>
  <cp:lastModifiedBy>Cristhian Segura Ulo</cp:lastModifiedBy>
  <cp:revision>1</cp:revision>
  <dcterms:created xsi:type="dcterms:W3CDTF">2022-05-19T20:55:37Z</dcterms:created>
  <dcterms:modified xsi:type="dcterms:W3CDTF">2022-05-20T00:40:20Z</dcterms:modified>
</cp:coreProperties>
</file>